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686401"/>
            <a:ext cx="7627382" cy="1870591"/>
          </a:xfrm>
          <a:prstGeom prst="rect">
            <a:avLst/>
          </a:prstGeom>
          <a:noFill/>
          <a:ln/>
        </p:spPr>
        <p:txBody>
          <a:bodyPr wrap="squar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TATA - Data Visualisation: Empowering Business with Effective Insights</a:t>
            </a:r>
            <a:endParaRPr lang="en-US" sz="3900" dirty="0"/>
          </a:p>
        </p:txBody>
      </p:sp>
      <p:sp>
        <p:nvSpPr>
          <p:cNvPr id="4" name="Text 1"/>
          <p:cNvSpPr/>
          <p:nvPr/>
        </p:nvSpPr>
        <p:spPr>
          <a:xfrm>
            <a:off x="6244709" y="3841313"/>
            <a:ext cx="7627382" cy="242649"/>
          </a:xfrm>
          <a:prstGeom prst="rect">
            <a:avLst/>
          </a:prstGeom>
          <a:noFill/>
          <a:ln/>
        </p:spPr>
        <p:txBody>
          <a:bodyPr wrap="none" lIns="0" tIns="0" rIns="0" bIns="0" rtlCol="0" anchor="t"/>
          <a:lstStyle/>
          <a:p>
            <a:pPr algn="l" indent="0" marL="0">
              <a:lnSpc>
                <a:spcPts val="1900"/>
              </a:lnSpc>
              <a:buNone/>
            </a:pPr>
            <a:r>
              <a:rPr lang="en-US" sz="1150" dirty="0">
                <a:solidFill>
                  <a:srgbClr val="272525"/>
                </a:solidFill>
                <a:latin typeface="Montserrat" pitchFamily="34" charset="0"/>
                <a:ea typeface="Montserrat" pitchFamily="34" charset="-122"/>
                <a:cs typeface="Montserrat" pitchFamily="34" charset="-120"/>
              </a:rPr>
              <a:t>The Forage</a:t>
            </a:r>
            <a:endParaRPr lang="en-US" sz="1150" dirty="0"/>
          </a:p>
        </p:txBody>
      </p:sp>
      <p:sp>
        <p:nvSpPr>
          <p:cNvPr id="5" name="Text 2"/>
          <p:cNvSpPr/>
          <p:nvPr/>
        </p:nvSpPr>
        <p:spPr>
          <a:xfrm>
            <a:off x="6244709" y="4297204"/>
            <a:ext cx="7627382" cy="121300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Welcome to my deep dive into retail sales of </a:t>
            </a:r>
            <a:pPr algn="l" indent="0" marL="0">
              <a:lnSpc>
                <a:spcPts val="2350"/>
              </a:lnSpc>
              <a:buNone/>
            </a:pPr>
            <a:r>
              <a:rPr lang="en-US" sz="1450" b="1" dirty="0">
                <a:solidFill>
                  <a:srgbClr val="204C8E"/>
                </a:solidFill>
                <a:latin typeface="Montserrat" pitchFamily="34" charset="0"/>
                <a:ea typeface="Montserrat" pitchFamily="34" charset="-122"/>
                <a:cs typeface="Montserrat" pitchFamily="34" charset="-120"/>
              </a:rPr>
              <a:t>2011</a:t>
            </a:r>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 leveraging data to uncover key trends and opportunities. This presentation highlights critical insights derived from my recent analysis, designed to inform strategic decisions for the CEO and CMO.</a:t>
            </a:r>
            <a:endParaRPr lang="en-US" sz="1450" dirty="0"/>
          </a:p>
        </p:txBody>
      </p:sp>
      <p:sp>
        <p:nvSpPr>
          <p:cNvPr id="6" name="Text 3"/>
          <p:cNvSpPr/>
          <p:nvPr/>
        </p:nvSpPr>
        <p:spPr>
          <a:xfrm>
            <a:off x="6244709" y="5723453"/>
            <a:ext cx="7627382"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7" name="Text 4"/>
          <p:cNvSpPr/>
          <p:nvPr/>
        </p:nvSpPr>
        <p:spPr>
          <a:xfrm>
            <a:off x="6244709" y="6239947"/>
            <a:ext cx="7627382"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By, Sai Darshan Balaji</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516618"/>
            <a:ext cx="6318290" cy="623530"/>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Key Takeaways &amp; Next Steps</a:t>
            </a:r>
            <a:endParaRPr lang="en-US" sz="3900" dirty="0"/>
          </a:p>
        </p:txBody>
      </p:sp>
      <p:sp>
        <p:nvSpPr>
          <p:cNvPr id="3" name="Text 1"/>
          <p:cNvSpPr/>
          <p:nvPr/>
        </p:nvSpPr>
        <p:spPr>
          <a:xfrm>
            <a:off x="758309" y="2519243"/>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This analysis provides a clear roadmap for enhancing retail sales and driving growth. By focusing on seasonality, key international markets, and high-value customers, you can optimize our strategies for maximum impact.</a:t>
            </a:r>
            <a:endParaRPr lang="en-US" sz="1450" dirty="0"/>
          </a:p>
        </p:txBody>
      </p:sp>
      <p:pic>
        <p:nvPicPr>
          <p:cNvPr id="4" name="Image 0" descr="preencoded.png">    </p:cNvPr>
          <p:cNvPicPr>
            <a:picLocks noChangeAspect="1"/>
          </p:cNvPicPr>
          <p:nvPr/>
        </p:nvPicPr>
        <p:blipFill>
          <a:blip r:embed="rId1"/>
          <a:stretch>
            <a:fillRect/>
          </a:stretch>
        </p:blipFill>
        <p:spPr>
          <a:xfrm>
            <a:off x="758309" y="3338989"/>
            <a:ext cx="568643" cy="568643"/>
          </a:xfrm>
          <a:prstGeom prst="rect">
            <a:avLst/>
          </a:prstGeom>
        </p:spPr>
      </p:pic>
      <p:sp>
        <p:nvSpPr>
          <p:cNvPr id="5" name="Text 2"/>
          <p:cNvSpPr/>
          <p:nvPr/>
        </p:nvSpPr>
        <p:spPr>
          <a:xfrm>
            <a:off x="1563886" y="3498890"/>
            <a:ext cx="2691884"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Optimize for Seasonality</a:t>
            </a:r>
            <a:endParaRPr lang="en-US" sz="1950" dirty="0"/>
          </a:p>
        </p:txBody>
      </p:sp>
      <p:sp>
        <p:nvSpPr>
          <p:cNvPr id="6" name="Text 3"/>
          <p:cNvSpPr/>
          <p:nvPr/>
        </p:nvSpPr>
        <p:spPr>
          <a:xfrm>
            <a:off x="1563886" y="3924300"/>
            <a:ext cx="5632847"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Capitalize on peak months like November with targeted campaigns and inventory.</a:t>
            </a:r>
            <a:endParaRPr lang="en-US" sz="1450" dirty="0"/>
          </a:p>
        </p:txBody>
      </p:sp>
      <p:pic>
        <p:nvPicPr>
          <p:cNvPr id="7" name="Image 1" descr="preencoded.png">    </p:cNvPr>
          <p:cNvPicPr>
            <a:picLocks noChangeAspect="1"/>
          </p:cNvPicPr>
          <p:nvPr/>
        </p:nvPicPr>
        <p:blipFill>
          <a:blip r:embed="rId2"/>
          <a:stretch>
            <a:fillRect/>
          </a:stretch>
        </p:blipFill>
        <p:spPr>
          <a:xfrm>
            <a:off x="7433667" y="3338989"/>
            <a:ext cx="568643" cy="568643"/>
          </a:xfrm>
          <a:prstGeom prst="rect">
            <a:avLst/>
          </a:prstGeom>
        </p:spPr>
      </p:pic>
      <p:sp>
        <p:nvSpPr>
          <p:cNvPr id="8" name="Text 4"/>
          <p:cNvSpPr/>
          <p:nvPr/>
        </p:nvSpPr>
        <p:spPr>
          <a:xfrm>
            <a:off x="8239244" y="3498890"/>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Expand Internationally</a:t>
            </a:r>
            <a:endParaRPr lang="en-US" sz="1950" dirty="0"/>
          </a:p>
        </p:txBody>
      </p:sp>
      <p:sp>
        <p:nvSpPr>
          <p:cNvPr id="9" name="Text 5"/>
          <p:cNvSpPr/>
          <p:nvPr/>
        </p:nvSpPr>
        <p:spPr>
          <a:xfrm>
            <a:off x="8239244" y="3924300"/>
            <a:ext cx="5632847"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Focus marketing and resources on high-potential markets like the Netherlands and Ireland.</a:t>
            </a:r>
            <a:endParaRPr lang="en-US" sz="1450" dirty="0"/>
          </a:p>
        </p:txBody>
      </p:sp>
      <p:pic>
        <p:nvPicPr>
          <p:cNvPr id="10" name="Image 2" descr="preencoded.png">    </p:cNvPr>
          <p:cNvPicPr>
            <a:picLocks noChangeAspect="1"/>
          </p:cNvPicPr>
          <p:nvPr/>
        </p:nvPicPr>
        <p:blipFill>
          <a:blip r:embed="rId3"/>
          <a:stretch>
            <a:fillRect/>
          </a:stretch>
        </p:blipFill>
        <p:spPr>
          <a:xfrm>
            <a:off x="758309" y="5004673"/>
            <a:ext cx="568643" cy="568643"/>
          </a:xfrm>
          <a:prstGeom prst="rect">
            <a:avLst/>
          </a:prstGeom>
        </p:spPr>
      </p:pic>
      <p:sp>
        <p:nvSpPr>
          <p:cNvPr id="11" name="Text 6"/>
          <p:cNvSpPr/>
          <p:nvPr/>
        </p:nvSpPr>
        <p:spPr>
          <a:xfrm>
            <a:off x="1563886" y="5164574"/>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Retain Top Customers</a:t>
            </a:r>
            <a:endParaRPr lang="en-US" sz="1950" dirty="0"/>
          </a:p>
        </p:txBody>
      </p:sp>
      <p:sp>
        <p:nvSpPr>
          <p:cNvPr id="12" name="Text 7"/>
          <p:cNvSpPr/>
          <p:nvPr/>
        </p:nvSpPr>
        <p:spPr>
          <a:xfrm>
            <a:off x="1563886" y="5589984"/>
            <a:ext cx="5632847"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Implement strategies to nurture and reward our most valuable customers.</a:t>
            </a:r>
            <a:endParaRPr lang="en-US" sz="1450" dirty="0"/>
          </a:p>
        </p:txBody>
      </p:sp>
      <p:pic>
        <p:nvPicPr>
          <p:cNvPr id="13" name="Image 3" descr="preencoded.png">    </p:cNvPr>
          <p:cNvPicPr>
            <a:picLocks noChangeAspect="1"/>
          </p:cNvPicPr>
          <p:nvPr/>
        </p:nvPicPr>
        <p:blipFill>
          <a:blip r:embed="rId4"/>
          <a:stretch>
            <a:fillRect/>
          </a:stretch>
        </p:blipFill>
        <p:spPr>
          <a:xfrm>
            <a:off x="7433667" y="5004673"/>
            <a:ext cx="568643" cy="568643"/>
          </a:xfrm>
          <a:prstGeom prst="rect">
            <a:avLst/>
          </a:prstGeom>
        </p:spPr>
      </p:pic>
      <p:sp>
        <p:nvSpPr>
          <p:cNvPr id="14" name="Text 8"/>
          <p:cNvSpPr/>
          <p:nvPr/>
        </p:nvSpPr>
        <p:spPr>
          <a:xfrm>
            <a:off x="8239244" y="5164574"/>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Explore New Markets</a:t>
            </a:r>
            <a:endParaRPr lang="en-US" sz="1950" dirty="0"/>
          </a:p>
        </p:txBody>
      </p:sp>
      <p:sp>
        <p:nvSpPr>
          <p:cNvPr id="15" name="Text 9"/>
          <p:cNvSpPr/>
          <p:nvPr/>
        </p:nvSpPr>
        <p:spPr>
          <a:xfrm>
            <a:off x="8239244" y="5589984"/>
            <a:ext cx="5632847"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Investigate high-demand regions for future strategic expansion.</a:t>
            </a:r>
            <a:endParaRPr lang="en-US" sz="1450" dirty="0"/>
          </a:p>
        </p:txBody>
      </p:sp>
      <p:sp>
        <p:nvSpPr>
          <p:cNvPr id="16" name="Text 10"/>
          <p:cNvSpPr/>
          <p:nvPr/>
        </p:nvSpPr>
        <p:spPr>
          <a:xfrm>
            <a:off x="758309" y="6409730"/>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Thank you. </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034296"/>
            <a:ext cx="9432727" cy="623530"/>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Transforming Data into Actionable Insights</a:t>
            </a:r>
            <a:endParaRPr lang="en-US" sz="3900" dirty="0"/>
          </a:p>
        </p:txBody>
      </p:sp>
      <p:sp>
        <p:nvSpPr>
          <p:cNvPr id="3" name="Text 1"/>
          <p:cNvSpPr/>
          <p:nvPr/>
        </p:nvSpPr>
        <p:spPr>
          <a:xfrm>
            <a:off x="758309" y="2036921"/>
            <a:ext cx="13113782" cy="909757"/>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My virtual internship journey of TATA at The Forage focused on real-world retail data, enabling me to answer critical business questions and create compelling, interactive visualizations. This project enhances my ability to analyze data, tell a compelling story, and build powerful dashboard.</a:t>
            </a:r>
            <a:endParaRPr lang="en-US" sz="1450" dirty="0"/>
          </a:p>
        </p:txBody>
      </p:sp>
      <p:pic>
        <p:nvPicPr>
          <p:cNvPr id="4" name="Image 0" descr="preencoded.png">    </p:cNvPr>
          <p:cNvPicPr>
            <a:picLocks noChangeAspect="1"/>
          </p:cNvPicPr>
          <p:nvPr/>
        </p:nvPicPr>
        <p:blipFill>
          <a:blip r:embed="rId1"/>
          <a:stretch>
            <a:fillRect/>
          </a:stretch>
        </p:blipFill>
        <p:spPr>
          <a:xfrm>
            <a:off x="758309" y="3159919"/>
            <a:ext cx="6556891" cy="758309"/>
          </a:xfrm>
          <a:prstGeom prst="rect">
            <a:avLst/>
          </a:prstGeom>
        </p:spPr>
      </p:pic>
      <p:sp>
        <p:nvSpPr>
          <p:cNvPr id="5" name="Text 2"/>
          <p:cNvSpPr/>
          <p:nvPr/>
        </p:nvSpPr>
        <p:spPr>
          <a:xfrm>
            <a:off x="947857" y="410777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Data Cleaning</a:t>
            </a:r>
            <a:endParaRPr lang="en-US" sz="1950" dirty="0"/>
          </a:p>
        </p:txBody>
      </p:sp>
      <p:sp>
        <p:nvSpPr>
          <p:cNvPr id="6" name="Text 3"/>
          <p:cNvSpPr/>
          <p:nvPr/>
        </p:nvSpPr>
        <p:spPr>
          <a:xfrm>
            <a:off x="947857" y="4533186"/>
            <a:ext cx="6177796"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Ensuring accuracy and consistency for reliable analysis.</a:t>
            </a:r>
            <a:endParaRPr lang="en-US" sz="1450" dirty="0"/>
          </a:p>
        </p:txBody>
      </p:sp>
      <p:pic>
        <p:nvPicPr>
          <p:cNvPr id="7" name="Image 1" descr="preencoded.png">    </p:cNvPr>
          <p:cNvPicPr>
            <a:picLocks noChangeAspect="1"/>
          </p:cNvPicPr>
          <p:nvPr/>
        </p:nvPicPr>
        <p:blipFill>
          <a:blip r:embed="rId2"/>
          <a:stretch>
            <a:fillRect/>
          </a:stretch>
        </p:blipFill>
        <p:spPr>
          <a:xfrm>
            <a:off x="7315200" y="3159919"/>
            <a:ext cx="6556891" cy="758309"/>
          </a:xfrm>
          <a:prstGeom prst="rect">
            <a:avLst/>
          </a:prstGeom>
        </p:spPr>
      </p:pic>
      <p:sp>
        <p:nvSpPr>
          <p:cNvPr id="8" name="Text 4"/>
          <p:cNvSpPr/>
          <p:nvPr/>
        </p:nvSpPr>
        <p:spPr>
          <a:xfrm>
            <a:off x="7504748" y="410777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Exploratory Analysis</a:t>
            </a:r>
            <a:endParaRPr lang="en-US" sz="1950" dirty="0"/>
          </a:p>
        </p:txBody>
      </p:sp>
      <p:sp>
        <p:nvSpPr>
          <p:cNvPr id="9" name="Text 5"/>
          <p:cNvSpPr/>
          <p:nvPr/>
        </p:nvSpPr>
        <p:spPr>
          <a:xfrm>
            <a:off x="7504748" y="4533186"/>
            <a:ext cx="6177796"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Framing key business questions from a strategic perspective.</a:t>
            </a:r>
            <a:endParaRPr lang="en-US" sz="1450" dirty="0"/>
          </a:p>
        </p:txBody>
      </p:sp>
      <p:pic>
        <p:nvPicPr>
          <p:cNvPr id="10" name="Image 2" descr="preencoded.png">    </p:cNvPr>
          <p:cNvPicPr>
            <a:picLocks noChangeAspect="1"/>
          </p:cNvPicPr>
          <p:nvPr/>
        </p:nvPicPr>
        <p:blipFill>
          <a:blip r:embed="rId3"/>
          <a:stretch>
            <a:fillRect/>
          </a:stretch>
        </p:blipFill>
        <p:spPr>
          <a:xfrm>
            <a:off x="758309" y="5025985"/>
            <a:ext cx="6556891" cy="758309"/>
          </a:xfrm>
          <a:prstGeom prst="rect">
            <a:avLst/>
          </a:prstGeom>
        </p:spPr>
      </p:pic>
      <p:sp>
        <p:nvSpPr>
          <p:cNvPr id="11" name="Text 6"/>
          <p:cNvSpPr/>
          <p:nvPr/>
        </p:nvSpPr>
        <p:spPr>
          <a:xfrm>
            <a:off x="947857" y="597384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Data Visualization</a:t>
            </a:r>
            <a:endParaRPr lang="en-US" sz="1950" dirty="0"/>
          </a:p>
        </p:txBody>
      </p:sp>
      <p:sp>
        <p:nvSpPr>
          <p:cNvPr id="12" name="Text 7"/>
          <p:cNvSpPr/>
          <p:nvPr/>
        </p:nvSpPr>
        <p:spPr>
          <a:xfrm>
            <a:off x="947857" y="6399252"/>
            <a:ext cx="6177796"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Creating intuitive and interactive dashboards to reveal insights.</a:t>
            </a:r>
            <a:endParaRPr lang="en-US" sz="1450" dirty="0"/>
          </a:p>
        </p:txBody>
      </p:sp>
      <p:pic>
        <p:nvPicPr>
          <p:cNvPr id="13" name="Image 3" descr="preencoded.png">    </p:cNvPr>
          <p:cNvPicPr>
            <a:picLocks noChangeAspect="1"/>
          </p:cNvPicPr>
          <p:nvPr/>
        </p:nvPicPr>
        <p:blipFill>
          <a:blip r:embed="rId4"/>
          <a:stretch>
            <a:fillRect/>
          </a:stretch>
        </p:blipFill>
        <p:spPr>
          <a:xfrm>
            <a:off x="7315200" y="5025985"/>
            <a:ext cx="6556891" cy="758309"/>
          </a:xfrm>
          <a:prstGeom prst="rect">
            <a:avLst/>
          </a:prstGeom>
        </p:spPr>
      </p:pic>
      <p:sp>
        <p:nvSpPr>
          <p:cNvPr id="14" name="Text 8"/>
          <p:cNvSpPr/>
          <p:nvPr/>
        </p:nvSpPr>
        <p:spPr>
          <a:xfrm>
            <a:off x="7504748" y="5973842"/>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Presentation</a:t>
            </a:r>
            <a:endParaRPr lang="en-US" sz="1950" dirty="0"/>
          </a:p>
        </p:txBody>
      </p:sp>
      <p:sp>
        <p:nvSpPr>
          <p:cNvPr id="15" name="Text 9"/>
          <p:cNvSpPr/>
          <p:nvPr/>
        </p:nvSpPr>
        <p:spPr>
          <a:xfrm>
            <a:off x="7504748" y="6399252"/>
            <a:ext cx="6177796"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Delivering clear, concise insights to stakeholders for informed decisions.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098232"/>
            <a:ext cx="9337953" cy="623530"/>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Ensuring Data Accuracy: Cleaning Process</a:t>
            </a:r>
            <a:endParaRPr lang="en-US" sz="3900" dirty="0"/>
          </a:p>
        </p:txBody>
      </p:sp>
      <p:sp>
        <p:nvSpPr>
          <p:cNvPr id="3" name="Text 1"/>
          <p:cNvSpPr/>
          <p:nvPr/>
        </p:nvSpPr>
        <p:spPr>
          <a:xfrm>
            <a:off x="758309" y="2100858"/>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Before any analysis, as part of the task I meticulously cleaned the raw sales data to guarantee the reliability of the insights. This foundational step eliminates inconsistencies and errors, providing a trustworthy basis for strategic decisions.</a:t>
            </a:r>
            <a:endParaRPr lang="en-US" sz="1450" dirty="0"/>
          </a:p>
        </p:txBody>
      </p:sp>
      <p:sp>
        <p:nvSpPr>
          <p:cNvPr id="4" name="Text 2"/>
          <p:cNvSpPr/>
          <p:nvPr/>
        </p:nvSpPr>
        <p:spPr>
          <a:xfrm>
            <a:off x="758309" y="3091220"/>
            <a:ext cx="63256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Removed all transactions with negative quantities, indicating returns or incorrect entries, to focus solely on valid sales.</a:t>
            </a:r>
            <a:endParaRPr lang="en-US" sz="1450" dirty="0"/>
          </a:p>
        </p:txBody>
      </p:sp>
      <p:sp>
        <p:nvSpPr>
          <p:cNvPr id="5" name="Text 3"/>
          <p:cNvSpPr/>
          <p:nvPr/>
        </p:nvSpPr>
        <p:spPr>
          <a:xfrm>
            <a:off x="758309" y="3764042"/>
            <a:ext cx="63256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Filtered out entries where unit prices were zero or negative, ensuring all products contributed positively to revenue figures.</a:t>
            </a:r>
            <a:endParaRPr lang="en-US" sz="1450" dirty="0"/>
          </a:p>
        </p:txBody>
      </p:sp>
      <p:sp>
        <p:nvSpPr>
          <p:cNvPr id="6" name="Text 4"/>
          <p:cNvSpPr/>
          <p:nvPr/>
        </p:nvSpPr>
        <p:spPr>
          <a:xfrm>
            <a:off x="758309" y="4436864"/>
            <a:ext cx="63256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Specifically focused on transactions from the year 2011 to analyze the most recent and relevant sales trends.</a:t>
            </a:r>
            <a:endParaRPr lang="en-US" sz="1450" dirty="0"/>
          </a:p>
        </p:txBody>
      </p:sp>
      <p:sp>
        <p:nvSpPr>
          <p:cNvPr id="7" name="Text 5"/>
          <p:cNvSpPr/>
          <p:nvPr/>
        </p:nvSpPr>
        <p:spPr>
          <a:xfrm>
            <a:off x="758309" y="5109686"/>
            <a:ext cx="6325672" cy="60650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Standardized column formats across the dataset to ensure seamless integration and analysis.</a:t>
            </a:r>
            <a:endParaRPr lang="en-US" sz="1450" dirty="0"/>
          </a:p>
        </p:txBody>
      </p:sp>
      <p:pic>
        <p:nvPicPr>
          <p:cNvPr id="8" name="Image 0" descr="preencoded.png">    </p:cNvPr>
          <p:cNvPicPr>
            <a:picLocks noChangeAspect="1"/>
          </p:cNvPicPr>
          <p:nvPr/>
        </p:nvPicPr>
        <p:blipFill>
          <a:blip r:embed="rId1"/>
          <a:stretch>
            <a:fillRect/>
          </a:stretch>
        </p:blipFill>
        <p:spPr>
          <a:xfrm>
            <a:off x="7554039" y="3133844"/>
            <a:ext cx="6325672" cy="3310414"/>
          </a:xfrm>
          <a:prstGeom prst="rect">
            <a:avLst/>
          </a:prstGeom>
        </p:spPr>
      </p:pic>
      <p:sp>
        <p:nvSpPr>
          <p:cNvPr id="9" name="Text 6"/>
          <p:cNvSpPr/>
          <p:nvPr/>
        </p:nvSpPr>
        <p:spPr>
          <a:xfrm>
            <a:off x="7554039" y="6657499"/>
            <a:ext cx="6325672" cy="303252"/>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613773"/>
            <a:ext cx="12048768" cy="623530"/>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Unlocking Insights: Addressed Key Business Questions</a:t>
            </a:r>
            <a:endParaRPr lang="en-US" sz="3900" dirty="0"/>
          </a:p>
        </p:txBody>
      </p:sp>
      <p:sp>
        <p:nvSpPr>
          <p:cNvPr id="3" name="Text 1"/>
          <p:cNvSpPr/>
          <p:nvPr/>
        </p:nvSpPr>
        <p:spPr>
          <a:xfrm>
            <a:off x="758309" y="2616398"/>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The analysis was driven by specific questions from the CEO and CMO, designed to provide actionable intelligence for strategic planning and growth initiatives. I sought to understand trends, identify opportunities, and pinpoint top performers.</a:t>
            </a:r>
            <a:endParaRPr lang="en-US" sz="1450" dirty="0"/>
          </a:p>
        </p:txBody>
      </p:sp>
      <p:sp>
        <p:nvSpPr>
          <p:cNvPr id="4" name="Shape 2"/>
          <p:cNvSpPr/>
          <p:nvPr/>
        </p:nvSpPr>
        <p:spPr>
          <a:xfrm>
            <a:off x="758309" y="3436144"/>
            <a:ext cx="426482" cy="426482"/>
          </a:xfrm>
          <a:prstGeom prst="roundRect">
            <a:avLst>
              <a:gd name="adj" fmla="val 40007"/>
            </a:avLst>
          </a:prstGeom>
          <a:solidFill>
            <a:srgbClr val="EEEFF5"/>
          </a:solidFill>
          <a:ln/>
          <a:effectLst>
            <a:outerShdw sx="100000" sy="100000" kx="0" ky="0" algn="bl" rotWithShape="0" blurRad="46990" dist="22860" dir="13500000">
              <a:srgbClr val="ffffff">
                <a:alpha val="70000"/>
              </a:srgbClr>
            </a:outerShdw>
          </a:effectLst>
        </p:spPr>
      </p:sp>
      <p:sp>
        <p:nvSpPr>
          <p:cNvPr id="5" name="Text 3"/>
          <p:cNvSpPr/>
          <p:nvPr/>
        </p:nvSpPr>
        <p:spPr>
          <a:xfrm>
            <a:off x="821888" y="3462338"/>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272525"/>
                </a:solidFill>
                <a:latin typeface="Barlow Bold" pitchFamily="34" charset="0"/>
                <a:ea typeface="Barlow Bold" pitchFamily="34" charset="-122"/>
                <a:cs typeface="Barlow Bold" pitchFamily="34" charset="-120"/>
              </a:rPr>
              <a:t>1</a:t>
            </a:r>
            <a:endParaRPr lang="en-US" sz="2350" dirty="0"/>
          </a:p>
        </p:txBody>
      </p:sp>
      <p:sp>
        <p:nvSpPr>
          <p:cNvPr id="6" name="Text 4"/>
          <p:cNvSpPr/>
          <p:nvPr/>
        </p:nvSpPr>
        <p:spPr>
          <a:xfrm>
            <a:off x="1374338" y="3501271"/>
            <a:ext cx="3559254"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Monthly Revenue Trends for 2011</a:t>
            </a:r>
            <a:endParaRPr lang="en-US" sz="1950" dirty="0"/>
          </a:p>
        </p:txBody>
      </p:sp>
      <p:sp>
        <p:nvSpPr>
          <p:cNvPr id="7" name="Text 5"/>
          <p:cNvSpPr/>
          <p:nvPr/>
        </p:nvSpPr>
        <p:spPr>
          <a:xfrm>
            <a:off x="1374338" y="3926681"/>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To identify seasonal revenue patterns and support demand forecasting, helping me optimize inventory and marketing efforts throughout the year.</a:t>
            </a:r>
            <a:endParaRPr lang="en-US" sz="1450" dirty="0"/>
          </a:p>
        </p:txBody>
      </p:sp>
      <p:sp>
        <p:nvSpPr>
          <p:cNvPr id="8" name="Shape 6"/>
          <p:cNvSpPr/>
          <p:nvPr/>
        </p:nvSpPr>
        <p:spPr>
          <a:xfrm>
            <a:off x="7433667" y="3436144"/>
            <a:ext cx="426482" cy="426482"/>
          </a:xfrm>
          <a:prstGeom prst="roundRect">
            <a:avLst>
              <a:gd name="adj" fmla="val 40007"/>
            </a:avLst>
          </a:prstGeom>
          <a:solidFill>
            <a:srgbClr val="EEEFF5"/>
          </a:solidFill>
          <a:ln/>
          <a:effectLst>
            <a:outerShdw sx="100000" sy="100000" kx="0" ky="0" algn="bl" rotWithShape="0" blurRad="46990" dist="22860" dir="13500000">
              <a:srgbClr val="ffffff">
                <a:alpha val="70000"/>
              </a:srgbClr>
            </a:outerShdw>
          </a:effectLst>
        </p:spPr>
      </p:sp>
      <p:sp>
        <p:nvSpPr>
          <p:cNvPr id="9" name="Text 7"/>
          <p:cNvSpPr/>
          <p:nvPr/>
        </p:nvSpPr>
        <p:spPr>
          <a:xfrm>
            <a:off x="7497247" y="3462338"/>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272525"/>
                </a:solidFill>
                <a:latin typeface="Barlow Bold" pitchFamily="34" charset="0"/>
                <a:ea typeface="Barlow Bold" pitchFamily="34" charset="-122"/>
                <a:cs typeface="Barlow Bold" pitchFamily="34" charset="-120"/>
              </a:rPr>
              <a:t>2</a:t>
            </a:r>
            <a:endParaRPr lang="en-US" sz="2350" dirty="0"/>
          </a:p>
        </p:txBody>
      </p:sp>
      <p:sp>
        <p:nvSpPr>
          <p:cNvPr id="10" name="Text 8"/>
          <p:cNvSpPr/>
          <p:nvPr/>
        </p:nvSpPr>
        <p:spPr>
          <a:xfrm>
            <a:off x="8049697" y="3501271"/>
            <a:ext cx="4586407"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Top 10 International Countries by Revenue</a:t>
            </a:r>
            <a:endParaRPr lang="en-US" sz="1950" dirty="0"/>
          </a:p>
        </p:txBody>
      </p:sp>
      <p:sp>
        <p:nvSpPr>
          <p:cNvPr id="11" name="Text 9"/>
          <p:cNvSpPr/>
          <p:nvPr/>
        </p:nvSpPr>
        <p:spPr>
          <a:xfrm>
            <a:off x="8049697" y="3926681"/>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To highlight high-performing international markets (excluding the UK) for focused marketing campaigns and potential expansion strategies.</a:t>
            </a:r>
            <a:endParaRPr lang="en-US" sz="1450" dirty="0"/>
          </a:p>
        </p:txBody>
      </p:sp>
      <p:sp>
        <p:nvSpPr>
          <p:cNvPr id="12" name="Shape 10"/>
          <p:cNvSpPr/>
          <p:nvPr/>
        </p:nvSpPr>
        <p:spPr>
          <a:xfrm>
            <a:off x="758309" y="5215533"/>
            <a:ext cx="426482" cy="426482"/>
          </a:xfrm>
          <a:prstGeom prst="roundRect">
            <a:avLst>
              <a:gd name="adj" fmla="val 40007"/>
            </a:avLst>
          </a:prstGeom>
          <a:solidFill>
            <a:srgbClr val="EEEFF5"/>
          </a:solidFill>
          <a:ln/>
          <a:effectLst>
            <a:outerShdw sx="100000" sy="100000" kx="0" ky="0" algn="bl" rotWithShape="0" blurRad="46990" dist="22860" dir="13500000">
              <a:srgbClr val="ffffff">
                <a:alpha val="70000"/>
              </a:srgbClr>
            </a:outerShdw>
          </a:effectLst>
        </p:spPr>
      </p:sp>
      <p:sp>
        <p:nvSpPr>
          <p:cNvPr id="13" name="Text 11"/>
          <p:cNvSpPr/>
          <p:nvPr/>
        </p:nvSpPr>
        <p:spPr>
          <a:xfrm>
            <a:off x="821888" y="5241727"/>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272525"/>
                </a:solidFill>
                <a:latin typeface="Barlow Bold" pitchFamily="34" charset="0"/>
                <a:ea typeface="Barlow Bold" pitchFamily="34" charset="-122"/>
                <a:cs typeface="Barlow Bold" pitchFamily="34" charset="-120"/>
              </a:rPr>
              <a:t>3</a:t>
            </a:r>
            <a:endParaRPr lang="en-US" sz="2350" dirty="0"/>
          </a:p>
        </p:txBody>
      </p:sp>
      <p:sp>
        <p:nvSpPr>
          <p:cNvPr id="14" name="Text 12"/>
          <p:cNvSpPr/>
          <p:nvPr/>
        </p:nvSpPr>
        <p:spPr>
          <a:xfrm>
            <a:off x="1374338" y="5280660"/>
            <a:ext cx="3249335"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Top 10 Customers by Revenue</a:t>
            </a:r>
            <a:endParaRPr lang="en-US" sz="1950" dirty="0"/>
          </a:p>
        </p:txBody>
      </p:sp>
      <p:sp>
        <p:nvSpPr>
          <p:cNvPr id="15" name="Text 13"/>
          <p:cNvSpPr/>
          <p:nvPr/>
        </p:nvSpPr>
        <p:spPr>
          <a:xfrm>
            <a:off x="1374338" y="5706070"/>
            <a:ext cx="5822394"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To identify high-value customers, enabling me to develop targeted retention strategies and loyalty programs.</a:t>
            </a:r>
            <a:endParaRPr lang="en-US" sz="1450" dirty="0"/>
          </a:p>
        </p:txBody>
      </p:sp>
      <p:sp>
        <p:nvSpPr>
          <p:cNvPr id="16" name="Shape 14"/>
          <p:cNvSpPr/>
          <p:nvPr/>
        </p:nvSpPr>
        <p:spPr>
          <a:xfrm>
            <a:off x="7433667" y="5215533"/>
            <a:ext cx="426482" cy="426482"/>
          </a:xfrm>
          <a:prstGeom prst="roundRect">
            <a:avLst>
              <a:gd name="adj" fmla="val 40007"/>
            </a:avLst>
          </a:prstGeom>
          <a:solidFill>
            <a:srgbClr val="EEEFF5"/>
          </a:solidFill>
          <a:ln/>
          <a:effectLst>
            <a:outerShdw sx="100000" sy="100000" kx="0" ky="0" algn="bl" rotWithShape="0" blurRad="46990" dist="22860" dir="13500000">
              <a:srgbClr val="ffffff">
                <a:alpha val="70000"/>
              </a:srgbClr>
            </a:outerShdw>
          </a:effectLst>
        </p:spPr>
      </p:sp>
      <p:sp>
        <p:nvSpPr>
          <p:cNvPr id="17" name="Text 15"/>
          <p:cNvSpPr/>
          <p:nvPr/>
        </p:nvSpPr>
        <p:spPr>
          <a:xfrm>
            <a:off x="7497247" y="5241727"/>
            <a:ext cx="299323" cy="374094"/>
          </a:xfrm>
          <a:prstGeom prst="rect">
            <a:avLst/>
          </a:prstGeom>
          <a:noFill/>
          <a:ln/>
        </p:spPr>
        <p:txBody>
          <a:bodyPr wrap="none" lIns="0" tIns="0" rIns="0" bIns="0" rtlCol="0" anchor="t"/>
          <a:lstStyle/>
          <a:p>
            <a:pPr algn="ctr" indent="0" marL="0">
              <a:lnSpc>
                <a:spcPts val="2350"/>
              </a:lnSpc>
              <a:buNone/>
            </a:pPr>
            <a:r>
              <a:rPr lang="en-US" sz="2350" b="1" dirty="0">
                <a:solidFill>
                  <a:srgbClr val="272525"/>
                </a:solidFill>
                <a:latin typeface="Barlow Bold" pitchFamily="34" charset="0"/>
                <a:ea typeface="Barlow Bold" pitchFamily="34" charset="-122"/>
                <a:cs typeface="Barlow Bold" pitchFamily="34" charset="-120"/>
              </a:rPr>
              <a:t>4</a:t>
            </a:r>
            <a:endParaRPr lang="en-US" sz="2350" dirty="0"/>
          </a:p>
        </p:txBody>
      </p:sp>
      <p:sp>
        <p:nvSpPr>
          <p:cNvPr id="18" name="Text 16"/>
          <p:cNvSpPr/>
          <p:nvPr/>
        </p:nvSpPr>
        <p:spPr>
          <a:xfrm>
            <a:off x="8049697" y="5280660"/>
            <a:ext cx="3084314" cy="31170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Barlow Bold" pitchFamily="34" charset="0"/>
                <a:ea typeface="Barlow Bold" pitchFamily="34" charset="-122"/>
                <a:cs typeface="Barlow Bold" pitchFamily="34" charset="-120"/>
              </a:rPr>
              <a:t>Product Demand by Country</a:t>
            </a:r>
            <a:endParaRPr lang="en-US" sz="1950" dirty="0"/>
          </a:p>
        </p:txBody>
      </p:sp>
      <p:sp>
        <p:nvSpPr>
          <p:cNvPr id="19" name="Text 17"/>
          <p:cNvSpPr/>
          <p:nvPr/>
        </p:nvSpPr>
        <p:spPr>
          <a:xfrm>
            <a:off x="8049697" y="5706070"/>
            <a:ext cx="5822394" cy="909757"/>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To determine high-demand regions globally and evaluate the most promising expansion opportunities for future growth.</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880586"/>
            <a:ext cx="8766215" cy="623530"/>
          </a:xfrm>
          <a:prstGeom prst="rect">
            <a:avLst/>
          </a:prstGeom>
          <a:noFill/>
          <a:ln/>
        </p:spPr>
        <p:txBody>
          <a:bodyPr wrap="none" lIns="0" tIns="0" rIns="0" bIns="0" rtlCol="0" anchor="t"/>
          <a:lstStyle/>
          <a:p>
            <a:pPr algn="l" indent="0" marL="0">
              <a:lnSpc>
                <a:spcPts val="4900"/>
              </a:lnSpc>
              <a:buNone/>
            </a:pPr>
            <a:r>
              <a:rPr lang="en-US" sz="3900" b="1" dirty="0">
                <a:solidFill>
                  <a:srgbClr val="7068F4"/>
                </a:solidFill>
                <a:latin typeface="Barlow Bold" pitchFamily="34" charset="0"/>
                <a:ea typeface="Barlow Bold" pitchFamily="34" charset="-122"/>
                <a:cs typeface="Barlow Bold" pitchFamily="34" charset="-120"/>
              </a:rPr>
              <a:t>Visualizing the Findings: Key Dashboard</a:t>
            </a:r>
            <a:endParaRPr lang="en-US" sz="3900" dirty="0"/>
          </a:p>
        </p:txBody>
      </p:sp>
      <p:sp>
        <p:nvSpPr>
          <p:cNvPr id="3" name="Text 1"/>
          <p:cNvSpPr/>
          <p:nvPr/>
        </p:nvSpPr>
        <p:spPr>
          <a:xfrm>
            <a:off x="758309" y="1883212"/>
            <a:ext cx="13113782" cy="606504"/>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The analysis culminated in interactive dashboards that transform complex data into clear, digestible visual insights, making it easier for stakeholders to grasp key information at a glance.</a:t>
            </a:r>
            <a:endParaRPr lang="en-US" sz="1450" dirty="0"/>
          </a:p>
        </p:txBody>
      </p:sp>
      <p:sp>
        <p:nvSpPr>
          <p:cNvPr id="4" name="Text 2"/>
          <p:cNvSpPr/>
          <p:nvPr/>
        </p:nvSpPr>
        <p:spPr>
          <a:xfrm>
            <a:off x="758309" y="2702957"/>
            <a:ext cx="13113782" cy="3032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Montserrat" pitchFamily="34" charset="0"/>
                <a:ea typeface="Montserrat" pitchFamily="34" charset="-122"/>
                <a:cs typeface="Montserrat" pitchFamily="34" charset="-120"/>
              </a:rPr>
              <a:t>Charts / Visualizations used:</a:t>
            </a:r>
            <a:endParaRPr lang="en-US" sz="1450" dirty="0"/>
          </a:p>
        </p:txBody>
      </p:sp>
      <p:sp>
        <p:nvSpPr>
          <p:cNvPr id="5" name="Text 3"/>
          <p:cNvSpPr/>
          <p:nvPr/>
        </p:nvSpPr>
        <p:spPr>
          <a:xfrm>
            <a:off x="758309" y="3219450"/>
            <a:ext cx="1311378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Line Chart</a:t>
            </a:r>
            <a:endParaRPr lang="en-US" sz="1450" dirty="0"/>
          </a:p>
        </p:txBody>
      </p:sp>
      <p:sp>
        <p:nvSpPr>
          <p:cNvPr id="6" name="Text 4"/>
          <p:cNvSpPr/>
          <p:nvPr/>
        </p:nvSpPr>
        <p:spPr>
          <a:xfrm>
            <a:off x="758309" y="3589020"/>
            <a:ext cx="1311378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Side by Side Chart</a:t>
            </a:r>
            <a:endParaRPr lang="en-US" sz="1450" dirty="0"/>
          </a:p>
        </p:txBody>
      </p:sp>
      <p:sp>
        <p:nvSpPr>
          <p:cNvPr id="7" name="Text 5"/>
          <p:cNvSpPr/>
          <p:nvPr/>
        </p:nvSpPr>
        <p:spPr>
          <a:xfrm>
            <a:off x="758309" y="3958590"/>
            <a:ext cx="1311378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Bar Chart</a:t>
            </a:r>
            <a:endParaRPr lang="en-US" sz="1450" dirty="0"/>
          </a:p>
        </p:txBody>
      </p:sp>
      <p:sp>
        <p:nvSpPr>
          <p:cNvPr id="8" name="Text 6"/>
          <p:cNvSpPr/>
          <p:nvPr/>
        </p:nvSpPr>
        <p:spPr>
          <a:xfrm>
            <a:off x="758309" y="4328160"/>
            <a:ext cx="13113782" cy="303252"/>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Montserrat" pitchFamily="34" charset="0"/>
                <a:ea typeface="Montserrat" pitchFamily="34" charset="-122"/>
                <a:cs typeface="Montserrat" pitchFamily="34" charset="-120"/>
              </a:rPr>
              <a:t>Map</a:t>
            </a:r>
            <a:endParaRPr lang="en-US" sz="1450" dirty="0"/>
          </a:p>
        </p:txBody>
      </p:sp>
      <p:pic>
        <p:nvPicPr>
          <p:cNvPr id="9" name="Image 0" descr="preencoded.png">    </p:cNvPr>
          <p:cNvPicPr>
            <a:picLocks noChangeAspect="1"/>
          </p:cNvPicPr>
          <p:nvPr/>
        </p:nvPicPr>
        <p:blipFill>
          <a:blip r:embed="rId1"/>
          <a:stretch>
            <a:fillRect/>
          </a:stretch>
        </p:blipFill>
        <p:spPr>
          <a:xfrm>
            <a:off x="758309" y="5057894"/>
            <a:ext cx="2931557" cy="2003227"/>
          </a:xfrm>
          <a:prstGeom prst="rect">
            <a:avLst/>
          </a:prstGeom>
        </p:spPr>
      </p:pic>
      <p:pic>
        <p:nvPicPr>
          <p:cNvPr id="10" name="Image 1" descr="preencoded.png">    </p:cNvPr>
          <p:cNvPicPr>
            <a:picLocks noChangeAspect="1"/>
          </p:cNvPicPr>
          <p:nvPr/>
        </p:nvPicPr>
        <p:blipFill>
          <a:blip r:embed="rId2"/>
          <a:stretch>
            <a:fillRect/>
          </a:stretch>
        </p:blipFill>
        <p:spPr>
          <a:xfrm>
            <a:off x="4159925" y="5057894"/>
            <a:ext cx="2926794" cy="2077879"/>
          </a:xfrm>
          <a:prstGeom prst="rect">
            <a:avLst/>
          </a:prstGeom>
        </p:spPr>
      </p:pic>
      <p:pic>
        <p:nvPicPr>
          <p:cNvPr id="11" name="Image 2" descr="preencoded.png">    </p:cNvPr>
          <p:cNvPicPr>
            <a:picLocks noChangeAspect="1"/>
          </p:cNvPicPr>
          <p:nvPr/>
        </p:nvPicPr>
        <p:blipFill>
          <a:blip r:embed="rId3"/>
          <a:stretch>
            <a:fillRect/>
          </a:stretch>
        </p:blipFill>
        <p:spPr>
          <a:xfrm>
            <a:off x="7561540" y="5057894"/>
            <a:ext cx="2931557" cy="2018228"/>
          </a:xfrm>
          <a:prstGeom prst="rect">
            <a:avLst/>
          </a:prstGeom>
        </p:spPr>
      </p:pic>
      <p:pic>
        <p:nvPicPr>
          <p:cNvPr id="12" name="Image 3" descr="preencoded.png">    </p:cNvPr>
          <p:cNvPicPr>
            <a:picLocks noChangeAspect="1"/>
          </p:cNvPicPr>
          <p:nvPr/>
        </p:nvPicPr>
        <p:blipFill>
          <a:blip r:embed="rId4"/>
          <a:stretch>
            <a:fillRect/>
          </a:stretch>
        </p:blipFill>
        <p:spPr>
          <a:xfrm>
            <a:off x="10963156" y="5057894"/>
            <a:ext cx="2931557" cy="20057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5302" y="559237"/>
            <a:ext cx="8281154" cy="423863"/>
          </a:xfrm>
          <a:prstGeom prst="rect">
            <a:avLst/>
          </a:prstGeom>
          <a:noFill/>
          <a:ln/>
        </p:spPr>
        <p:txBody>
          <a:bodyPr wrap="none" lIns="0" tIns="0" rIns="0" bIns="0" rtlCol="0" anchor="t"/>
          <a:lstStyle/>
          <a:p>
            <a:pPr algn="l" indent="0" marL="0">
              <a:lnSpc>
                <a:spcPts val="3300"/>
              </a:lnSpc>
              <a:buNone/>
            </a:pPr>
            <a:r>
              <a:rPr lang="en-US" sz="2650" b="1" dirty="0">
                <a:solidFill>
                  <a:srgbClr val="7068F4"/>
                </a:solidFill>
                <a:latin typeface="Barlow Bold" pitchFamily="34" charset="0"/>
                <a:ea typeface="Barlow Bold" pitchFamily="34" charset="-122"/>
                <a:cs typeface="Barlow Bold" pitchFamily="34" charset="-120"/>
              </a:rPr>
              <a:t>2011 Revenue Trends: Unpacking Seasonality and Peaks</a:t>
            </a:r>
            <a:endParaRPr lang="en-US" sz="2650" dirty="0"/>
          </a:p>
        </p:txBody>
      </p:sp>
      <p:sp>
        <p:nvSpPr>
          <p:cNvPr id="3" name="Text 1"/>
          <p:cNvSpPr/>
          <p:nvPr/>
        </p:nvSpPr>
        <p:spPr>
          <a:xfrm>
            <a:off x="515302" y="1240750"/>
            <a:ext cx="13599795" cy="20609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Analyzing monthly revenue trends for 2011 reveals clear seasonal patterns, crucial for forecasting and resource allocation. Understanding these cycles allows me to anticipate demand and strategize effectively.</a:t>
            </a:r>
            <a:endParaRPr lang="en-US" sz="1000" dirty="0"/>
          </a:p>
        </p:txBody>
      </p:sp>
      <p:sp>
        <p:nvSpPr>
          <p:cNvPr id="4" name="Text 2"/>
          <p:cNvSpPr/>
          <p:nvPr/>
        </p:nvSpPr>
        <p:spPr>
          <a:xfrm>
            <a:off x="515302" y="1591747"/>
            <a:ext cx="13599795" cy="412194"/>
          </a:xfrm>
          <a:prstGeom prst="rect">
            <a:avLst/>
          </a:prstGeom>
          <a:noFill/>
          <a:ln/>
        </p:spPr>
        <p:txBody>
          <a:bodyPr wrap="square" lIns="0" tIns="0" rIns="0" bIns="0" rtlCol="0" anchor="t"/>
          <a:lstStyle/>
          <a:p>
            <a:pPr algn="l" indent="0" marL="0">
              <a:lnSpc>
                <a:spcPts val="1600"/>
              </a:lnSpc>
              <a:buNone/>
            </a:pPr>
            <a:r>
              <a:rPr lang="en-US" sz="1000" b="1" dirty="0">
                <a:solidFill>
                  <a:srgbClr val="5E98F1"/>
                </a:solidFill>
                <a:latin typeface="Montserrat" pitchFamily="34" charset="0"/>
                <a:ea typeface="Montserrat" pitchFamily="34" charset="-122"/>
                <a:cs typeface="Montserrat" pitchFamily="34" charset="-120"/>
              </a:rPr>
              <a:t>Q1. The CEO of the retail store is interested to view the time series of the revenue data for the year 2011 only. He would like to view granular data by looking into revenue for each month. The CEO is interested in viewing the seasonal trends and wants to dig deeper into why these trends occur. This analysis will be helpful for the CEO to forecast for the next year.</a:t>
            </a:r>
            <a:endParaRPr lang="en-US" sz="1000" dirty="0"/>
          </a:p>
        </p:txBody>
      </p:sp>
      <p:pic>
        <p:nvPicPr>
          <p:cNvPr id="5" name="Image 0" descr="preencoded.png">    </p:cNvPr>
          <p:cNvPicPr>
            <a:picLocks noChangeAspect="1"/>
          </p:cNvPicPr>
          <p:nvPr/>
        </p:nvPicPr>
        <p:blipFill>
          <a:blip r:embed="rId1"/>
          <a:stretch>
            <a:fillRect/>
          </a:stretch>
        </p:blipFill>
        <p:spPr>
          <a:xfrm>
            <a:off x="2858691" y="2148840"/>
            <a:ext cx="8912900" cy="4964430"/>
          </a:xfrm>
          <a:prstGeom prst="rect">
            <a:avLst/>
          </a:prstGeom>
        </p:spPr>
      </p:pic>
      <p:sp>
        <p:nvSpPr>
          <p:cNvPr id="6" name="Text 3"/>
          <p:cNvSpPr/>
          <p:nvPr/>
        </p:nvSpPr>
        <p:spPr>
          <a:xfrm>
            <a:off x="515302" y="7258169"/>
            <a:ext cx="13599795" cy="412194"/>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The line chart clearly indicates a significant revenue peak in November, coinciding with holiday shopping seasons. This suggests opportunities for intensified marketing efforts and inventory stocking during this period. Revenue generally grew throughout the year, with a slight dip in February and July before a strong rebound.</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28995" y="364212"/>
            <a:ext cx="6565583" cy="434935"/>
          </a:xfrm>
          <a:prstGeom prst="rect">
            <a:avLst/>
          </a:prstGeom>
          <a:noFill/>
          <a:ln/>
        </p:spPr>
        <p:txBody>
          <a:bodyPr wrap="none" lIns="0" tIns="0" rIns="0" bIns="0" rtlCol="0" anchor="t"/>
          <a:lstStyle/>
          <a:p>
            <a:pPr algn="l" indent="0" marL="0">
              <a:lnSpc>
                <a:spcPts val="3400"/>
              </a:lnSpc>
              <a:buNone/>
            </a:pPr>
            <a:r>
              <a:rPr lang="en-US" sz="2700" b="1" dirty="0">
                <a:solidFill>
                  <a:srgbClr val="7068F4"/>
                </a:solidFill>
                <a:latin typeface="Barlow Bold" pitchFamily="34" charset="0"/>
                <a:ea typeface="Barlow Bold" pitchFamily="34" charset="-122"/>
                <a:cs typeface="Barlow Bold" pitchFamily="34" charset="-120"/>
              </a:rPr>
              <a:t>Global Footprint: Top International Markets</a:t>
            </a:r>
            <a:endParaRPr lang="en-US" sz="2700" dirty="0"/>
          </a:p>
        </p:txBody>
      </p:sp>
      <p:sp>
        <p:nvSpPr>
          <p:cNvPr id="3" name="Text 1"/>
          <p:cNvSpPr/>
          <p:nvPr/>
        </p:nvSpPr>
        <p:spPr>
          <a:xfrm>
            <a:off x="528995" y="1063585"/>
            <a:ext cx="13572411" cy="423148"/>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Montserrat" pitchFamily="34" charset="0"/>
                <a:ea typeface="Montserrat" pitchFamily="34" charset="-122"/>
                <a:cs typeface="Montserrat" pitchFamily="34" charset="-120"/>
              </a:rPr>
              <a:t>Identifying the highest-performing international markets (excluding the UK) is crucial for targeted expansion and marketing. These countries represent the most immediate opportunities for growth and investment.</a:t>
            </a:r>
            <a:endParaRPr lang="en-US" sz="1000" dirty="0"/>
          </a:p>
        </p:txBody>
      </p:sp>
      <p:sp>
        <p:nvSpPr>
          <p:cNvPr id="4" name="Text 2"/>
          <p:cNvSpPr/>
          <p:nvPr/>
        </p:nvSpPr>
        <p:spPr>
          <a:xfrm>
            <a:off x="528995" y="1635443"/>
            <a:ext cx="13572411" cy="423148"/>
          </a:xfrm>
          <a:prstGeom prst="rect">
            <a:avLst/>
          </a:prstGeom>
          <a:noFill/>
          <a:ln/>
        </p:spPr>
        <p:txBody>
          <a:bodyPr wrap="square" lIns="0" tIns="0" rIns="0" bIns="0" rtlCol="0" anchor="t"/>
          <a:lstStyle/>
          <a:p>
            <a:pPr algn="l" indent="0" marL="0">
              <a:lnSpc>
                <a:spcPts val="1650"/>
              </a:lnSpc>
              <a:buNone/>
            </a:pPr>
            <a:r>
              <a:rPr lang="en-US" sz="1000" b="1" dirty="0">
                <a:solidFill>
                  <a:srgbClr val="5E98F1"/>
                </a:solidFill>
                <a:latin typeface="Montserrat" pitchFamily="34" charset="0"/>
                <a:ea typeface="Montserrat" pitchFamily="34" charset="-122"/>
                <a:cs typeface="Montserrat" pitchFamily="34" charset="-120"/>
              </a:rPr>
              <a:t>Q2. The CMO is interested in viewing the top 10 countries which are generating the highest revenue. Additionally, the CMO is also interested in viewing the quantity sold along with the revenue generated. The CMO does not want to have the United Kingdom in this visual.</a:t>
            </a:r>
            <a:endParaRPr lang="en-US" sz="1000" dirty="0"/>
          </a:p>
        </p:txBody>
      </p:sp>
      <p:pic>
        <p:nvPicPr>
          <p:cNvPr id="5" name="Image 0" descr="preencoded.png">    </p:cNvPr>
          <p:cNvPicPr>
            <a:picLocks noChangeAspect="1"/>
          </p:cNvPicPr>
          <p:nvPr/>
        </p:nvPicPr>
        <p:blipFill>
          <a:blip r:embed="rId1"/>
          <a:stretch>
            <a:fillRect/>
          </a:stretch>
        </p:blipFill>
        <p:spPr>
          <a:xfrm>
            <a:off x="2741176" y="2207300"/>
            <a:ext cx="9148048" cy="5086231"/>
          </a:xfrm>
          <a:prstGeom prst="rect">
            <a:avLst/>
          </a:prstGeom>
        </p:spPr>
      </p:pic>
      <p:sp>
        <p:nvSpPr>
          <p:cNvPr id="6" name="Text 3"/>
          <p:cNvSpPr/>
          <p:nvPr/>
        </p:nvSpPr>
        <p:spPr>
          <a:xfrm>
            <a:off x="528995" y="7442240"/>
            <a:ext cx="13572411" cy="423148"/>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Montserrat" pitchFamily="34" charset="0"/>
                <a:ea typeface="Montserrat" pitchFamily="34" charset="-122"/>
                <a:cs typeface="Montserrat" pitchFamily="34" charset="-120"/>
              </a:rPr>
              <a:t>The Netherlands, Ireland, and Germany stand out as our top international markets, demonstrating strong revenue contributions. These countries should be prioritized for enhanced marketing efforts and strategic resource allocation to maximize their potential.</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9349" y="553760"/>
            <a:ext cx="8032313" cy="418862"/>
          </a:xfrm>
          <a:prstGeom prst="rect">
            <a:avLst/>
          </a:prstGeom>
          <a:noFill/>
          <a:ln/>
        </p:spPr>
        <p:txBody>
          <a:bodyPr wrap="none" lIns="0" tIns="0" rIns="0" bIns="0" rtlCol="0" anchor="t"/>
          <a:lstStyle/>
          <a:p>
            <a:pPr algn="l" indent="0" marL="0">
              <a:lnSpc>
                <a:spcPts val="3250"/>
              </a:lnSpc>
              <a:buNone/>
            </a:pPr>
            <a:r>
              <a:rPr lang="en-US" sz="2600" b="1" dirty="0">
                <a:solidFill>
                  <a:srgbClr val="7068F4"/>
                </a:solidFill>
                <a:latin typeface="Barlow Bold" pitchFamily="34" charset="0"/>
                <a:ea typeface="Barlow Bold" pitchFamily="34" charset="-122"/>
                <a:cs typeface="Barlow Bold" pitchFamily="34" charset="-120"/>
              </a:rPr>
              <a:t>Valuable Relationships: Identifying Our Top Customers</a:t>
            </a:r>
            <a:endParaRPr lang="en-US" sz="2600" dirty="0"/>
          </a:p>
        </p:txBody>
      </p:sp>
      <p:sp>
        <p:nvSpPr>
          <p:cNvPr id="3" name="Text 1"/>
          <p:cNvSpPr/>
          <p:nvPr/>
        </p:nvSpPr>
        <p:spPr>
          <a:xfrm>
            <a:off x="509349" y="1227296"/>
            <a:ext cx="13611701" cy="203835"/>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Understanding who the top customers are by revenue is vital for developing effective retention strategies. Nurturing these high-value relationships can significantly impact long-term growth and profitability.</a:t>
            </a:r>
            <a:endParaRPr lang="en-US" sz="1000" dirty="0"/>
          </a:p>
        </p:txBody>
      </p:sp>
      <p:sp>
        <p:nvSpPr>
          <p:cNvPr id="4" name="Text 2"/>
          <p:cNvSpPr/>
          <p:nvPr/>
        </p:nvSpPr>
        <p:spPr>
          <a:xfrm>
            <a:off x="509349" y="1574363"/>
            <a:ext cx="13611701" cy="407670"/>
          </a:xfrm>
          <a:prstGeom prst="rect">
            <a:avLst/>
          </a:prstGeom>
          <a:noFill/>
          <a:ln/>
        </p:spPr>
        <p:txBody>
          <a:bodyPr wrap="square" lIns="0" tIns="0" rIns="0" bIns="0" rtlCol="0" anchor="t"/>
          <a:lstStyle/>
          <a:p>
            <a:pPr algn="l" indent="0" marL="0">
              <a:lnSpc>
                <a:spcPts val="1600"/>
              </a:lnSpc>
              <a:buNone/>
            </a:pPr>
            <a:r>
              <a:rPr lang="en-US" sz="1000" b="1" dirty="0">
                <a:solidFill>
                  <a:srgbClr val="5E98F1"/>
                </a:solidFill>
                <a:latin typeface="Montserrat" pitchFamily="34" charset="0"/>
                <a:ea typeface="Montserrat" pitchFamily="34" charset="-122"/>
                <a:cs typeface="Montserrat" pitchFamily="34" charset="-120"/>
              </a:rPr>
              <a:t>Q3. The CMO of the online retail store wants to view the information on the top 10 customers by revenue. He is interested in a visual that shows the greatest revenue generating customer at the start and gradually declines to the lower revenue generating customers. The CMO wants to target the higher revenue generating customers and ensure that they remain satisfied with their products.</a:t>
            </a:r>
            <a:endParaRPr lang="en-US" sz="1000" dirty="0"/>
          </a:p>
        </p:txBody>
      </p:sp>
      <p:pic>
        <p:nvPicPr>
          <p:cNvPr id="5" name="Image 0" descr="preencoded.png">    </p:cNvPr>
          <p:cNvPicPr>
            <a:picLocks noChangeAspect="1"/>
          </p:cNvPicPr>
          <p:nvPr/>
        </p:nvPicPr>
        <p:blipFill>
          <a:blip r:embed="rId1"/>
          <a:stretch>
            <a:fillRect/>
          </a:stretch>
        </p:blipFill>
        <p:spPr>
          <a:xfrm>
            <a:off x="2910245" y="2125266"/>
            <a:ext cx="8809792" cy="4999553"/>
          </a:xfrm>
          <a:prstGeom prst="rect">
            <a:avLst/>
          </a:prstGeom>
        </p:spPr>
      </p:pic>
      <p:sp>
        <p:nvSpPr>
          <p:cNvPr id="6" name="Text 3"/>
          <p:cNvSpPr/>
          <p:nvPr/>
        </p:nvSpPr>
        <p:spPr>
          <a:xfrm>
            <a:off x="509349" y="7268051"/>
            <a:ext cx="13611701" cy="407670"/>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Montserrat" pitchFamily="34" charset="0"/>
                <a:ea typeface="Montserrat" pitchFamily="34" charset="-122"/>
                <a:cs typeface="Montserrat" pitchFamily="34" charset="-120"/>
              </a:rPr>
              <a:t>The bar chart reveals the customer IDs generating the most revenue. Customer ID 14646 leads the list, followed closely by 18102 and 17450. Focusing on these high-value customers through loyalty programs, personalized offers, and exceptional service will be key to boosting retention and lifetime value.</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1491" y="444698"/>
            <a:ext cx="7532132" cy="412313"/>
          </a:xfrm>
          <a:prstGeom prst="rect">
            <a:avLst/>
          </a:prstGeom>
          <a:noFill/>
          <a:ln/>
        </p:spPr>
        <p:txBody>
          <a:bodyPr wrap="none" lIns="0" tIns="0" rIns="0" bIns="0" rtlCol="0" anchor="t"/>
          <a:lstStyle/>
          <a:p>
            <a:pPr algn="l" indent="0" marL="0">
              <a:lnSpc>
                <a:spcPts val="3200"/>
              </a:lnSpc>
              <a:buNone/>
            </a:pPr>
            <a:r>
              <a:rPr lang="en-US" sz="2550" b="1" dirty="0">
                <a:solidFill>
                  <a:srgbClr val="7068F4"/>
                </a:solidFill>
                <a:latin typeface="Barlow Bold" pitchFamily="34" charset="0"/>
                <a:ea typeface="Barlow Bold" pitchFamily="34" charset="-122"/>
                <a:cs typeface="Barlow Bold" pitchFamily="34" charset="-120"/>
              </a:rPr>
              <a:t>Future Growth: Identifying Expansion Opportunities</a:t>
            </a:r>
            <a:endParaRPr lang="en-US" sz="2550" dirty="0"/>
          </a:p>
        </p:txBody>
      </p:sp>
      <p:sp>
        <p:nvSpPr>
          <p:cNvPr id="3" name="Text 1"/>
          <p:cNvSpPr/>
          <p:nvPr/>
        </p:nvSpPr>
        <p:spPr>
          <a:xfrm>
            <a:off x="501491" y="1045012"/>
            <a:ext cx="13627418" cy="200501"/>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Beyond current performance, I analyzed product demand by country to pinpoint where the products resonate most. This helps me evaluate potential new markets for expansion and strategic investment.</a:t>
            </a:r>
            <a:endParaRPr lang="en-US" sz="950" dirty="0"/>
          </a:p>
        </p:txBody>
      </p:sp>
      <p:sp>
        <p:nvSpPr>
          <p:cNvPr id="4" name="Text 2"/>
          <p:cNvSpPr/>
          <p:nvPr/>
        </p:nvSpPr>
        <p:spPr>
          <a:xfrm>
            <a:off x="501491" y="1386483"/>
            <a:ext cx="13627418" cy="802005"/>
          </a:xfrm>
          <a:prstGeom prst="rect">
            <a:avLst/>
          </a:prstGeom>
          <a:noFill/>
          <a:ln/>
        </p:spPr>
        <p:txBody>
          <a:bodyPr wrap="square" lIns="0" tIns="0" rIns="0" bIns="0" rtlCol="0" anchor="t"/>
          <a:lstStyle/>
          <a:p>
            <a:pPr algn="l" indent="0" marL="0">
              <a:lnSpc>
                <a:spcPts val="1550"/>
              </a:lnSpc>
              <a:buNone/>
            </a:pPr>
            <a:r>
              <a:rPr lang="en-US" sz="950" b="1" dirty="0">
                <a:solidFill>
                  <a:srgbClr val="5E98F1"/>
                </a:solidFill>
                <a:latin typeface="Montserrat" pitchFamily="34" charset="0"/>
                <a:ea typeface="Montserrat" pitchFamily="34" charset="-122"/>
                <a:cs typeface="Montserrat" pitchFamily="34" charset="-120"/>
              </a:rPr>
              <a:t>Q4. The CEO is looking to gain insights on the demand for their products. He wants to look at all countries and see which regions have the greatest demand for their products. Once the CEO gets an idea of the regions that have high demand, he will initiate an expansion strategy which will allow the company to target these areas and generate more business from these regions. He wants to view the entire data on a single view without the need to scroll or hover over the data points to identify the demand. There is no need to show data for the United Kingdom as the CEO is more interested in viewing the countries that have expansion opportunities.</a:t>
            </a:r>
            <a:endParaRPr lang="en-US" sz="950" dirty="0"/>
          </a:p>
        </p:txBody>
      </p:sp>
      <p:pic>
        <p:nvPicPr>
          <p:cNvPr id="5" name="Image 0" descr="preencoded.png">    </p:cNvPr>
          <p:cNvPicPr>
            <a:picLocks noChangeAspect="1"/>
          </p:cNvPicPr>
          <p:nvPr/>
        </p:nvPicPr>
        <p:blipFill>
          <a:blip r:embed="rId1"/>
          <a:stretch>
            <a:fillRect/>
          </a:stretch>
        </p:blipFill>
        <p:spPr>
          <a:xfrm>
            <a:off x="2978587" y="2329458"/>
            <a:ext cx="8673227" cy="4913352"/>
          </a:xfrm>
          <a:prstGeom prst="rect">
            <a:avLst/>
          </a:prstGeom>
        </p:spPr>
      </p:pic>
      <p:sp>
        <p:nvSpPr>
          <p:cNvPr id="6" name="Text 3"/>
          <p:cNvSpPr/>
          <p:nvPr/>
        </p:nvSpPr>
        <p:spPr>
          <a:xfrm>
            <a:off x="501491" y="7383780"/>
            <a:ext cx="13627418" cy="401003"/>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The product demand map clearly illustrates areas of high interest for our products, particularly in Western Europe and parts of Australia. These regions show significant demand, making them prime candidates for future expansion strategies, including localized marketing campaigns and distribution network development.</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2025-07-03T13:05:15Z</dcterms:created>
  <dcterms:modified xsi:type="dcterms:W3CDTF">2025-07-03T13:05:15Z</dcterms:modified>
</cp:coreProperties>
</file>